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1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04040"/>
    <a:srgbClr val="000000"/>
    <a:srgbClr val="DD1D21"/>
    <a:srgbClr val="003C88"/>
    <a:srgbClr val="003C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56"/>
    <p:restoredTop sz="94776"/>
  </p:normalViewPr>
  <p:slideViewPr>
    <p:cSldViewPr snapToGrid="0">
      <p:cViewPr varScale="1">
        <p:scale>
          <a:sx n="110" d="100"/>
          <a:sy n="110" d="100"/>
        </p:scale>
        <p:origin x="14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4C0E8D-7CE3-66E0-965A-957376BF33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AADDA3-1AAE-3E4F-9AD7-44B7DA2E63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3A03BC-395D-1B74-A19E-BB4F34A3F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1F2E1-9060-CA49-9986-05D907101950}" type="datetimeFigureOut">
              <a:rPr lang="en-US" smtClean="0"/>
              <a:t>7/19/26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2D0010-AE63-BCAA-0879-5BF2219F09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F2C796-501D-F8EB-D24A-EC3992B4C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4BD45-2536-2147-A95E-0B488D61E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832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02252-A66C-EAE2-B416-550793216A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3795D0-C4B7-E88A-E9EF-B061B9D056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E3787F-19C4-0C1C-1DC4-B5CA512F90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1F2E1-9060-CA49-9986-05D907101950}" type="datetimeFigureOut">
              <a:rPr lang="en-US" smtClean="0"/>
              <a:t>7/19/26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2ABA5B-3AF2-2D9E-8C2C-73CF75505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DBFAA6-038F-05CE-FDA8-F5EB57BF9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4BD45-2536-2147-A95E-0B488D61E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150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9A8605-85D9-0C4C-2D9B-D9C20AA0C4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F11F540-6405-7164-0409-5FB5B7107A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149F20-70A5-F577-9F5A-02B66F52A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1F2E1-9060-CA49-9986-05D907101950}" type="datetimeFigureOut">
              <a:rPr lang="en-US" smtClean="0"/>
              <a:t>7/19/26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50F2EF-A86C-B390-995B-8CCF2F2BD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310D86-408A-067A-A02F-C11E81E9F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4BD45-2536-2147-A95E-0B488D61E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729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FCE42-7E48-8E80-04DD-01BA1BF96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1B2C54-E8FF-E18F-29F6-BB322F2EA0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391F82-26E5-E1CB-315C-EAC34556B3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1F2E1-9060-CA49-9986-05D907101950}" type="datetimeFigureOut">
              <a:rPr lang="en-US" smtClean="0"/>
              <a:t>7/19/26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76FFDA-0DB1-0571-8091-85587E10F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2DE106-3420-8FA0-7957-B0D2106B2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4BD45-2536-2147-A95E-0B488D61E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512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3E8E0-7264-BA28-CAED-1EC7079213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F0233B-8799-4D0A-1781-C0844D3973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990CE9-5ED6-204E-1C69-350979483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1F2E1-9060-CA49-9986-05D907101950}" type="datetimeFigureOut">
              <a:rPr lang="en-US" smtClean="0"/>
              <a:t>7/19/26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5AA57A-DE3F-CC24-4099-732480E90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EAA0B3-30CA-536E-53A4-4AE5145CA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4BD45-2536-2147-A95E-0B488D61E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535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191DB1-D769-CE27-1A58-6714D50DC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26FE60-A1EE-F61C-AB28-098AC62811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867B99-3B26-3326-ACEC-176B9FAC4A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97AC55-EA0E-ABEA-31D6-56F375CFD5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1F2E1-9060-CA49-9986-05D907101950}" type="datetimeFigureOut">
              <a:rPr lang="en-US" smtClean="0"/>
              <a:t>7/19/26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00F76F-E73B-15F1-2D77-3BDA98D39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403D03-BD62-424A-5D38-A9A9F8501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4BD45-2536-2147-A95E-0B488D61E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340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EFF22-3493-9981-B1C0-8219FC7FF8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2E8FF9-61A2-325A-1197-8381D78E12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153FBB-698E-BF28-39E7-89B38E8FC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CDF511-D9AA-9889-5216-E030F30C66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9499F5-01B4-11EB-4334-DA529077B7B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CD17F6E-CAE9-6AC2-E6E1-28396FDD63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1F2E1-9060-CA49-9986-05D907101950}" type="datetimeFigureOut">
              <a:rPr lang="en-US" smtClean="0"/>
              <a:t>7/19/26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649B5A2-6217-88CB-C52F-05820BF2B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187094-CD25-4536-D825-814449E80F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4BD45-2536-2147-A95E-0B488D61E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386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2D9BC2-C26A-FDAE-F713-2AA668ED73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A58E98-EC2E-AF77-D069-97555B671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1F2E1-9060-CA49-9986-05D907101950}" type="datetimeFigureOut">
              <a:rPr lang="en-US" smtClean="0"/>
              <a:t>7/19/26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F9FB2B-6578-6450-AAD3-E98D58600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884BE2-DEE2-6E92-3B38-1B2FC1A2FE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4BD45-2536-2147-A95E-0B488D61E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324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5B72754-D760-5DC1-08EF-EC994F8B3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1F2E1-9060-CA49-9986-05D907101950}" type="datetimeFigureOut">
              <a:rPr lang="en-US" smtClean="0"/>
              <a:t>7/19/26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3F7026-47A5-7C11-3776-D8B6DE0EA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3B0D66-5DB6-08CA-F766-8885B7B15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4BD45-2536-2147-A95E-0B488D61E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327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6353F4-28EE-F6C5-B274-42213B6628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E6A792-929E-5FFE-FF24-227FD8A792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104F7E-7E34-C5B0-9A78-145C4744BB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AA3669-3CD4-8739-3B84-FE100F9BC3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1F2E1-9060-CA49-9986-05D907101950}" type="datetimeFigureOut">
              <a:rPr lang="en-US" smtClean="0"/>
              <a:t>7/19/26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28D433-1D89-F616-F869-3445BC571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9C0135-72FE-467E-55ED-2E920DF27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4BD45-2536-2147-A95E-0B488D61E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920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08DF8C-BD2B-B0B6-2AC2-120FC479F0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098D1BC-DCC8-E7DC-F78A-C367BADE15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2E8191-03A3-2F3B-9AD3-9B37919DCD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9A5C33-E5D3-A073-E8D3-C03AFD32D8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1F2E1-9060-CA49-9986-05D907101950}" type="datetimeFigureOut">
              <a:rPr lang="en-US" smtClean="0"/>
              <a:t>7/19/26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12B8D6-A61A-2F09-6697-6C1034D8B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B3DF44-2857-CDC9-6445-272CE0FB7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4BD45-2536-2147-A95E-0B488D61E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615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3EB6BC9-6751-C90C-87F5-DD2EAD024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22875C-4141-850C-8205-F53C760CB7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61F507-F7D5-EE5A-4E30-1F896C3FB2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211F2E1-9060-CA49-9986-05D907101950}" type="datetimeFigureOut">
              <a:rPr lang="en-US" smtClean="0"/>
              <a:t>7/19/26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71ACC5-063E-8B08-511E-E32B247C21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72E023-A54B-9F2D-4CE0-82F9B0B6C4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574BD45-2536-2147-A95E-0B488D61E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622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81AED4B-B6E3-277E-0963-D553F85C712A}"/>
              </a:ext>
            </a:extLst>
          </p:cNvPr>
          <p:cNvSpPr/>
          <p:nvPr/>
        </p:nvSpPr>
        <p:spPr>
          <a:xfrm>
            <a:off x="4403073" y="143218"/>
            <a:ext cx="2820319" cy="528809"/>
          </a:xfrm>
          <a:prstGeom prst="roundRect">
            <a:avLst/>
          </a:prstGeom>
          <a:solidFill>
            <a:srgbClr val="003C8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Helvetica" pitchFamily="2" charset="0"/>
              </a:rPr>
              <a:t>President/</a:t>
            </a:r>
            <a:r>
              <a:rPr lang="en-US" dirty="0" err="1">
                <a:latin typeface="Helvetica" pitchFamily="2" charset="0"/>
              </a:rPr>
              <a:t>CoB</a:t>
            </a:r>
            <a:r>
              <a:rPr lang="en-US" dirty="0">
                <a:latin typeface="Helvetica" pitchFamily="2" charset="0"/>
              </a:rPr>
              <a:t> (LC)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9A6CE30E-EAEE-24C4-34A1-F99398185673}"/>
              </a:ext>
            </a:extLst>
          </p:cNvPr>
          <p:cNvSpPr/>
          <p:nvPr/>
        </p:nvSpPr>
        <p:spPr>
          <a:xfrm>
            <a:off x="526973" y="1318961"/>
            <a:ext cx="2820319" cy="528809"/>
          </a:xfrm>
          <a:prstGeom prst="roundRect">
            <a:avLst/>
          </a:prstGeom>
          <a:solidFill>
            <a:srgbClr val="003C8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Helvetica" pitchFamily="2" charset="0"/>
              </a:rPr>
              <a:t>VP – Membership (RP)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D640401F-DF66-421F-6D3A-91FC197F3A1C}"/>
              </a:ext>
            </a:extLst>
          </p:cNvPr>
          <p:cNvSpPr/>
          <p:nvPr/>
        </p:nvSpPr>
        <p:spPr>
          <a:xfrm>
            <a:off x="8062511" y="1318961"/>
            <a:ext cx="2820319" cy="528809"/>
          </a:xfrm>
          <a:prstGeom prst="roundRect">
            <a:avLst/>
          </a:prstGeom>
          <a:solidFill>
            <a:srgbClr val="003C8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Helvetica" pitchFamily="2" charset="0"/>
              </a:rPr>
              <a:t>VP – Volunteer (MA)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C105EEA3-B4B1-4392-E6A1-EF659B180C04}"/>
              </a:ext>
            </a:extLst>
          </p:cNvPr>
          <p:cNvSpPr/>
          <p:nvPr/>
        </p:nvSpPr>
        <p:spPr>
          <a:xfrm>
            <a:off x="4403074" y="1318961"/>
            <a:ext cx="2820319" cy="528809"/>
          </a:xfrm>
          <a:prstGeom prst="roundRect">
            <a:avLst/>
          </a:prstGeom>
          <a:solidFill>
            <a:srgbClr val="003C8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Helvetica" pitchFamily="2" charset="0"/>
              </a:rPr>
              <a:t>VP – Events (BS)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AB8FA3-0B3C-194E-71A4-68B9F4968B0A}"/>
              </a:ext>
            </a:extLst>
          </p:cNvPr>
          <p:cNvSpPr txBox="1"/>
          <p:nvPr/>
        </p:nvSpPr>
        <p:spPr>
          <a:xfrm>
            <a:off x="286438" y="1901737"/>
            <a:ext cx="348132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">
              <a:buFont typeface="Wingdings" pitchFamily="2" charset="2"/>
              <a:buChar char="q"/>
            </a:pPr>
            <a:r>
              <a:rPr lang="en-US" sz="1600" dirty="0">
                <a:solidFill>
                  <a:srgbClr val="404040"/>
                </a:solidFill>
                <a:latin typeface="Helvetica" pitchFamily="2" charset="0"/>
              </a:rPr>
              <a:t> Member database &amp; renewals </a:t>
            </a:r>
          </a:p>
          <a:p>
            <a:pPr marL="548640" lvl="1">
              <a:buFont typeface="Wingdings" pitchFamily="2" charset="2"/>
              <a:buChar char="q"/>
            </a:pPr>
            <a:r>
              <a:rPr lang="en-US" sz="1600" dirty="0">
                <a:solidFill>
                  <a:srgbClr val="404040"/>
                </a:solidFill>
                <a:latin typeface="Helvetica" pitchFamily="2" charset="0"/>
              </a:rPr>
              <a:t>Event-check reports</a:t>
            </a:r>
          </a:p>
          <a:p>
            <a:pPr marL="91440">
              <a:buFont typeface="Wingdings" pitchFamily="2" charset="2"/>
              <a:buChar char="q"/>
            </a:pPr>
            <a:r>
              <a:rPr lang="en-US" sz="1600" dirty="0">
                <a:solidFill>
                  <a:srgbClr val="404040"/>
                </a:solidFill>
                <a:latin typeface="Helvetica" pitchFamily="2" charset="0"/>
              </a:rPr>
              <a:t> Retirement seminars </a:t>
            </a:r>
          </a:p>
          <a:p>
            <a:pPr marL="91440">
              <a:buFont typeface="Wingdings" pitchFamily="2" charset="2"/>
              <a:buChar char="q"/>
            </a:pPr>
            <a:r>
              <a:rPr lang="en-US" sz="1600" dirty="0">
                <a:solidFill>
                  <a:srgbClr val="404040"/>
                </a:solidFill>
                <a:latin typeface="Helvetica" pitchFamily="2" charset="0"/>
              </a:rPr>
              <a:t> Shell Oil HR partnership</a:t>
            </a:r>
          </a:p>
          <a:p>
            <a:pPr marL="91440">
              <a:buFont typeface="Wingdings" pitchFamily="2" charset="2"/>
              <a:buChar char="q"/>
            </a:pPr>
            <a:r>
              <a:rPr lang="en-US" sz="1600" dirty="0">
                <a:solidFill>
                  <a:srgbClr val="404040"/>
                </a:solidFill>
                <a:latin typeface="Helvetica" pitchFamily="2" charset="0"/>
              </a:rPr>
              <a:t> Member Communications</a:t>
            </a:r>
          </a:p>
          <a:p>
            <a:pPr marL="548640" lvl="1">
              <a:buFont typeface="Wingdings" pitchFamily="2" charset="2"/>
              <a:buChar char="q"/>
            </a:pPr>
            <a:r>
              <a:rPr lang="en-US" sz="1600" dirty="0">
                <a:solidFill>
                  <a:srgbClr val="404040"/>
                </a:solidFill>
                <a:latin typeface="Helvetica" pitchFamily="2" charset="0"/>
              </a:rPr>
              <a:t>Annual Renewal</a:t>
            </a:r>
          </a:p>
          <a:p>
            <a:pPr marL="91440">
              <a:buFont typeface="Wingdings" pitchFamily="2" charset="2"/>
              <a:buChar char="q"/>
            </a:pPr>
            <a:r>
              <a:rPr lang="en-US" sz="1600" dirty="0">
                <a:solidFill>
                  <a:srgbClr val="404040"/>
                </a:solidFill>
                <a:latin typeface="Helvetica" pitchFamily="2" charset="0"/>
              </a:rPr>
              <a:t> GoDaddy subscription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F34CE2F-D6FC-C9E3-B682-8EA51448BEA1}"/>
              </a:ext>
            </a:extLst>
          </p:cNvPr>
          <p:cNvSpPr txBox="1"/>
          <p:nvPr/>
        </p:nvSpPr>
        <p:spPr>
          <a:xfrm>
            <a:off x="4126733" y="3745633"/>
            <a:ext cx="330689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">
              <a:buFont typeface="Wingdings" pitchFamily="2" charset="2"/>
              <a:buChar char="q"/>
            </a:pPr>
            <a:endParaRPr lang="en-US" sz="1600" dirty="0">
              <a:latin typeface="Helvetica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3FE492B-E326-0795-7A10-FD8C6E5A12FE}"/>
              </a:ext>
            </a:extLst>
          </p:cNvPr>
          <p:cNvSpPr txBox="1"/>
          <p:nvPr/>
        </p:nvSpPr>
        <p:spPr>
          <a:xfrm>
            <a:off x="7792595" y="1952535"/>
            <a:ext cx="348132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">
              <a:buFont typeface="Wingdings" pitchFamily="2" charset="2"/>
              <a:buChar char="q"/>
            </a:pP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>
                <a:solidFill>
                  <a:srgbClr val="404040"/>
                </a:solidFill>
                <a:latin typeface="Helvetica" pitchFamily="2" charset="0"/>
              </a:rPr>
              <a:t>Shell Oil (EA) partnership</a:t>
            </a:r>
          </a:p>
          <a:p>
            <a:pPr marL="91440">
              <a:buFont typeface="Wingdings" pitchFamily="2" charset="2"/>
              <a:buChar char="q"/>
            </a:pPr>
            <a:r>
              <a:rPr lang="en-US" sz="1600" dirty="0">
                <a:solidFill>
                  <a:srgbClr val="404040"/>
                </a:solidFill>
                <a:latin typeface="Helvetica" pitchFamily="2" charset="0"/>
              </a:rPr>
              <a:t> Shell Events</a:t>
            </a:r>
          </a:p>
          <a:p>
            <a:pPr marL="91440">
              <a:buFont typeface="Wingdings" pitchFamily="2" charset="2"/>
              <a:buChar char="q"/>
            </a:pPr>
            <a:r>
              <a:rPr lang="en-US" sz="1600" dirty="0">
                <a:solidFill>
                  <a:srgbClr val="404040"/>
                </a:solidFill>
                <a:latin typeface="Helvetica" pitchFamily="2" charset="0"/>
              </a:rPr>
              <a:t> Shell HERO</a:t>
            </a:r>
          </a:p>
          <a:p>
            <a:pPr marL="91440">
              <a:buFont typeface="Wingdings" pitchFamily="2" charset="2"/>
              <a:buChar char="q"/>
            </a:pPr>
            <a:r>
              <a:rPr lang="en-US" sz="1600" dirty="0">
                <a:solidFill>
                  <a:srgbClr val="404040"/>
                </a:solidFill>
                <a:latin typeface="Helvetica" pitchFamily="2" charset="0"/>
              </a:rPr>
              <a:t> SAAGH initiatives	</a:t>
            </a:r>
          </a:p>
          <a:p>
            <a:pPr marL="548640" lvl="1">
              <a:buFont typeface="Wingdings" pitchFamily="2" charset="2"/>
              <a:buChar char="q"/>
            </a:pPr>
            <a:r>
              <a:rPr lang="en-US" sz="1600" dirty="0">
                <a:solidFill>
                  <a:srgbClr val="404040"/>
                </a:solidFill>
                <a:latin typeface="Helvetica" pitchFamily="2" charset="0"/>
              </a:rPr>
              <a:t>Food Bank</a:t>
            </a:r>
          </a:p>
          <a:p>
            <a:pPr marL="91440">
              <a:buFont typeface="Wingdings" pitchFamily="2" charset="2"/>
              <a:buChar char="q"/>
            </a:pPr>
            <a:r>
              <a:rPr lang="en-US" sz="1600" dirty="0">
                <a:solidFill>
                  <a:srgbClr val="404040"/>
                </a:solidFill>
                <a:latin typeface="Helvetica" pitchFamily="2" charset="0"/>
              </a:rPr>
              <a:t> United Way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FFA2C67-F16C-1CCA-0716-FB91109A15C3}"/>
              </a:ext>
            </a:extLst>
          </p:cNvPr>
          <p:cNvSpPr txBox="1"/>
          <p:nvPr/>
        </p:nvSpPr>
        <p:spPr>
          <a:xfrm>
            <a:off x="7800397" y="4039244"/>
            <a:ext cx="362110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">
              <a:buFont typeface="Wingdings" pitchFamily="2" charset="2"/>
              <a:buChar char="q"/>
            </a:pP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>
                <a:solidFill>
                  <a:srgbClr val="404040"/>
                </a:solidFill>
                <a:latin typeface="Helvetica" pitchFamily="2" charset="0"/>
              </a:rPr>
              <a:t>Website maintenance, security</a:t>
            </a:r>
          </a:p>
          <a:p>
            <a:pPr marL="91440">
              <a:buFont typeface="Wingdings" pitchFamily="2" charset="2"/>
              <a:buChar char="q"/>
            </a:pPr>
            <a:r>
              <a:rPr lang="en-US" sz="1600" dirty="0">
                <a:solidFill>
                  <a:srgbClr val="404040"/>
                </a:solidFill>
                <a:latin typeface="Helvetica" pitchFamily="2" charset="0"/>
              </a:rPr>
              <a:t> Events Management</a:t>
            </a:r>
          </a:p>
          <a:p>
            <a:pPr marL="548640" lvl="1">
              <a:buFont typeface="Wingdings" pitchFamily="2" charset="2"/>
              <a:buChar char="q"/>
            </a:pPr>
            <a:r>
              <a:rPr lang="en-US" sz="1600" dirty="0">
                <a:solidFill>
                  <a:srgbClr val="404040"/>
                </a:solidFill>
                <a:latin typeface="Helvetica" pitchFamily="2" charset="0"/>
              </a:rPr>
              <a:t>GoDaddy campaigns</a:t>
            </a:r>
          </a:p>
          <a:p>
            <a:pPr marL="834390" lvl="1" indent="-285750">
              <a:buFont typeface="Wingdings" pitchFamily="2" charset="2"/>
              <a:buChar char="q"/>
            </a:pPr>
            <a:r>
              <a:rPr lang="en-US" sz="1600" dirty="0">
                <a:solidFill>
                  <a:srgbClr val="404040"/>
                </a:solidFill>
                <a:latin typeface="Helvetica" pitchFamily="2" charset="0"/>
              </a:rPr>
              <a:t>PayPal set-up, Inventory</a:t>
            </a:r>
          </a:p>
          <a:p>
            <a:pPr marL="834390" lvl="1" indent="-285750">
              <a:buFont typeface="Wingdings" pitchFamily="2" charset="2"/>
              <a:buChar char="q"/>
            </a:pPr>
            <a:r>
              <a:rPr lang="en-US" sz="1600" dirty="0">
                <a:solidFill>
                  <a:srgbClr val="404040"/>
                </a:solidFill>
                <a:latin typeface="Helvetica" pitchFamily="2" charset="0"/>
              </a:rPr>
              <a:t>Management, Funds reporting</a:t>
            </a:r>
          </a:p>
          <a:p>
            <a:pPr marL="91440">
              <a:buFont typeface="Wingdings" pitchFamily="2" charset="2"/>
              <a:buChar char="q"/>
            </a:pPr>
            <a:r>
              <a:rPr lang="en-US" sz="1600" dirty="0">
                <a:solidFill>
                  <a:srgbClr val="404040"/>
                </a:solidFill>
                <a:latin typeface="Helvetica" pitchFamily="2" charset="0"/>
              </a:rPr>
              <a:t>Newsletter (BS)</a:t>
            </a:r>
          </a:p>
          <a:p>
            <a:pPr marL="91440">
              <a:buFont typeface="Wingdings" pitchFamily="2" charset="2"/>
              <a:buChar char="q"/>
            </a:pPr>
            <a:r>
              <a:rPr lang="en-US" sz="1600" dirty="0">
                <a:solidFill>
                  <a:srgbClr val="404040"/>
                </a:solidFill>
                <a:latin typeface="Helvetica" pitchFamily="2" charset="0"/>
              </a:rPr>
              <a:t>Facebook (JB)</a:t>
            </a:r>
          </a:p>
          <a:p>
            <a:pPr marL="91440">
              <a:buFont typeface="Wingdings" pitchFamily="2" charset="2"/>
              <a:buChar char="q"/>
            </a:pPr>
            <a:r>
              <a:rPr lang="en-US" sz="1600" dirty="0">
                <a:solidFill>
                  <a:srgbClr val="404040"/>
                </a:solidFill>
                <a:latin typeface="Helvetica" pitchFamily="2" charset="0"/>
              </a:rPr>
              <a:t>Working Advantage (LC)</a:t>
            </a: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75C305A6-0880-17AB-B587-5EBB8158FF2D}"/>
              </a:ext>
            </a:extLst>
          </p:cNvPr>
          <p:cNvSpPr/>
          <p:nvPr/>
        </p:nvSpPr>
        <p:spPr>
          <a:xfrm>
            <a:off x="526973" y="4125467"/>
            <a:ext cx="2820319" cy="528809"/>
          </a:xfrm>
          <a:prstGeom prst="roundRect">
            <a:avLst/>
          </a:prstGeom>
          <a:solidFill>
            <a:srgbClr val="003C8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Helvetica" pitchFamily="2" charset="0"/>
              </a:rPr>
              <a:t>Treasurer (NH)</a:t>
            </a:r>
          </a:p>
          <a:p>
            <a:pPr algn="ctr"/>
            <a:r>
              <a:rPr lang="en-US" dirty="0">
                <a:latin typeface="Helvetica" pitchFamily="2" charset="0"/>
              </a:rPr>
              <a:t>Asst. Treasurer (CG)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88473C5-8515-3F84-1B6E-0BB108B36C19}"/>
              </a:ext>
            </a:extLst>
          </p:cNvPr>
          <p:cNvSpPr txBox="1"/>
          <p:nvPr/>
        </p:nvSpPr>
        <p:spPr>
          <a:xfrm>
            <a:off x="525135" y="4780195"/>
            <a:ext cx="348132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">
              <a:buFont typeface="Wingdings" pitchFamily="2" charset="2"/>
              <a:buChar char="q"/>
            </a:pP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>
                <a:solidFill>
                  <a:srgbClr val="404040"/>
                </a:solidFill>
                <a:latin typeface="Helvetica" pitchFamily="2" charset="0"/>
              </a:rPr>
              <a:t>Cash Flow management</a:t>
            </a:r>
          </a:p>
          <a:p>
            <a:pPr marL="91440">
              <a:buFont typeface="Wingdings" pitchFamily="2" charset="2"/>
              <a:buChar char="q"/>
            </a:pPr>
            <a:r>
              <a:rPr lang="en-US" sz="1600" dirty="0">
                <a:solidFill>
                  <a:srgbClr val="404040"/>
                </a:solidFill>
                <a:latin typeface="Helvetica" pitchFamily="2" charset="0"/>
              </a:rPr>
              <a:t>Monthly Accounting/Reporting</a:t>
            </a:r>
          </a:p>
          <a:p>
            <a:pPr marL="91440">
              <a:buFont typeface="Wingdings" pitchFamily="2" charset="2"/>
              <a:buChar char="q"/>
            </a:pPr>
            <a:r>
              <a:rPr lang="en-US" sz="1600" dirty="0">
                <a:solidFill>
                  <a:srgbClr val="404040"/>
                </a:solidFill>
                <a:latin typeface="Helvetica" pitchFamily="2" charset="0"/>
              </a:rPr>
              <a:t> Wells Fargo account ownership</a:t>
            </a:r>
          </a:p>
          <a:p>
            <a:pPr marL="91440">
              <a:buFont typeface="Wingdings" pitchFamily="2" charset="2"/>
              <a:buChar char="q"/>
            </a:pPr>
            <a:r>
              <a:rPr lang="en-US" sz="1600" dirty="0">
                <a:solidFill>
                  <a:srgbClr val="404040"/>
                </a:solidFill>
                <a:latin typeface="Helvetica" pitchFamily="2" charset="0"/>
              </a:rPr>
              <a:t> Reimbursements</a:t>
            </a:r>
          </a:p>
          <a:p>
            <a:pPr marL="91440">
              <a:buFont typeface="Wingdings" pitchFamily="2" charset="2"/>
              <a:buChar char="q"/>
            </a:pPr>
            <a:r>
              <a:rPr lang="en-US" sz="1600" dirty="0">
                <a:solidFill>
                  <a:srgbClr val="404040"/>
                </a:solidFill>
                <a:latin typeface="Helvetica" pitchFamily="2" charset="0"/>
              </a:rPr>
              <a:t> PayPal transactions</a:t>
            </a:r>
          </a:p>
          <a:p>
            <a:pPr marL="91440">
              <a:buFont typeface="Wingdings" pitchFamily="2" charset="2"/>
              <a:buChar char="q"/>
            </a:pPr>
            <a:r>
              <a:rPr lang="en-US" sz="1600" dirty="0">
                <a:solidFill>
                  <a:srgbClr val="404040"/>
                </a:solidFill>
                <a:latin typeface="Helvetica" pitchFamily="2" charset="0"/>
              </a:rPr>
              <a:t> Refunds, Disputes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C76BB09-C1A1-87D3-1711-049D32938B51}"/>
              </a:ext>
            </a:extLst>
          </p:cNvPr>
          <p:cNvSpPr txBox="1"/>
          <p:nvPr/>
        </p:nvSpPr>
        <p:spPr>
          <a:xfrm>
            <a:off x="9047833" y="221932"/>
            <a:ext cx="2722220" cy="369332"/>
          </a:xfrm>
          <a:prstGeom prst="rect">
            <a:avLst/>
          </a:prstGeom>
          <a:noFill/>
          <a:ln w="57150">
            <a:solidFill>
              <a:srgbClr val="003C88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ln>
                  <a:solidFill>
                    <a:srgbClr val="003C88"/>
                  </a:solidFill>
                </a:ln>
                <a:latin typeface="Helvetica" pitchFamily="2" charset="0"/>
              </a:rPr>
              <a:t>Roles &amp; Responsibilities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A77959EF-E6CB-9E79-F9BB-86DA76BCAF52}"/>
              </a:ext>
            </a:extLst>
          </p:cNvPr>
          <p:cNvSpPr/>
          <p:nvPr/>
        </p:nvSpPr>
        <p:spPr>
          <a:xfrm>
            <a:off x="8062510" y="3596065"/>
            <a:ext cx="3130209" cy="408216"/>
          </a:xfrm>
          <a:prstGeom prst="roundRect">
            <a:avLst/>
          </a:prstGeom>
          <a:solidFill>
            <a:srgbClr val="003C8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Helvetica" pitchFamily="2" charset="0"/>
              </a:rPr>
              <a:t>Communications (SS/RS/LC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11AAEFD1-F24F-553D-A0C7-17F05168F76A}"/>
              </a:ext>
            </a:extLst>
          </p:cNvPr>
          <p:cNvSpPr/>
          <p:nvPr/>
        </p:nvSpPr>
        <p:spPr>
          <a:xfrm>
            <a:off x="4403073" y="726088"/>
            <a:ext cx="2820319" cy="528809"/>
          </a:xfrm>
          <a:prstGeom prst="roundRect">
            <a:avLst/>
          </a:prstGeom>
          <a:solidFill>
            <a:srgbClr val="003C8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Helvetica" pitchFamily="2" charset="0"/>
              </a:rPr>
              <a:t>EVP/Corp. Secretary (SP)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05498CE-DAD8-C2CA-1719-6C155932F917}"/>
              </a:ext>
            </a:extLst>
          </p:cNvPr>
          <p:cNvSpPr txBox="1"/>
          <p:nvPr/>
        </p:nvSpPr>
        <p:spPr>
          <a:xfrm>
            <a:off x="4126733" y="1901737"/>
            <a:ext cx="3306896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">
              <a:buFont typeface="Wingdings" pitchFamily="2" charset="2"/>
              <a:buChar char="q"/>
            </a:pP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>
                <a:solidFill>
                  <a:srgbClr val="404040"/>
                </a:solidFill>
                <a:latin typeface="Helvetica" pitchFamily="2" charset="0"/>
              </a:rPr>
              <a:t>Owns master calendar and number and type of events</a:t>
            </a:r>
          </a:p>
          <a:p>
            <a:pPr marL="548640" lvl="1">
              <a:buFont typeface="Wingdings" pitchFamily="2" charset="2"/>
              <a:buChar char="q"/>
            </a:pPr>
            <a:r>
              <a:rPr lang="en-US" sz="1600" dirty="0">
                <a:solidFill>
                  <a:srgbClr val="404040"/>
                </a:solidFill>
                <a:latin typeface="Helvetica" pitchFamily="2" charset="0"/>
              </a:rPr>
              <a:t> Theater </a:t>
            </a:r>
          </a:p>
          <a:p>
            <a:pPr marL="548640" lvl="1">
              <a:buFont typeface="Wingdings" pitchFamily="2" charset="2"/>
              <a:buChar char="q"/>
            </a:pPr>
            <a:r>
              <a:rPr lang="en-US" sz="1600" dirty="0">
                <a:solidFill>
                  <a:srgbClr val="404040"/>
                </a:solidFill>
                <a:latin typeface="Helvetica" pitchFamily="2" charset="0"/>
              </a:rPr>
              <a:t> Sports</a:t>
            </a:r>
          </a:p>
          <a:p>
            <a:pPr marL="548640" lvl="1">
              <a:buFont typeface="Wingdings" pitchFamily="2" charset="2"/>
              <a:buChar char="q"/>
            </a:pPr>
            <a:r>
              <a:rPr lang="en-US" sz="1600" dirty="0">
                <a:solidFill>
                  <a:srgbClr val="404040"/>
                </a:solidFill>
                <a:latin typeface="Helvetica" pitchFamily="2" charset="0"/>
              </a:rPr>
              <a:t>Educational</a:t>
            </a:r>
          </a:p>
          <a:p>
            <a:pPr marL="548640" lvl="1">
              <a:buFont typeface="Wingdings" pitchFamily="2" charset="2"/>
              <a:buChar char="q"/>
            </a:pPr>
            <a:r>
              <a:rPr lang="en-US" sz="1600" dirty="0">
                <a:solidFill>
                  <a:srgbClr val="404040"/>
                </a:solidFill>
                <a:latin typeface="Helvetica" pitchFamily="2" charset="0"/>
              </a:rPr>
              <a:t>Food &amp; Wine</a:t>
            </a:r>
          </a:p>
          <a:p>
            <a:pPr marL="548640" lvl="1">
              <a:buFont typeface="Wingdings" pitchFamily="2" charset="2"/>
              <a:buChar char="q"/>
            </a:pPr>
            <a:r>
              <a:rPr lang="en-US" sz="1600" dirty="0">
                <a:solidFill>
                  <a:srgbClr val="404040"/>
                </a:solidFill>
                <a:latin typeface="Helvetica" pitchFamily="2" charset="0"/>
              </a:rPr>
              <a:t>Golf*</a:t>
            </a:r>
          </a:p>
          <a:p>
            <a:pPr marL="548640" lvl="1">
              <a:buFont typeface="Wingdings" pitchFamily="2" charset="2"/>
              <a:buChar char="q"/>
            </a:pPr>
            <a:r>
              <a:rPr lang="en-US" sz="1600" dirty="0">
                <a:solidFill>
                  <a:srgbClr val="404040"/>
                </a:solidFill>
                <a:latin typeface="Helvetica" pitchFamily="2" charset="0"/>
              </a:rPr>
              <a:t>Luncheons*</a:t>
            </a:r>
          </a:p>
          <a:p>
            <a:pPr marL="91440">
              <a:buFont typeface="Wingdings" pitchFamily="2" charset="2"/>
              <a:buChar char="q"/>
            </a:pPr>
            <a:r>
              <a:rPr lang="en-US" sz="1600" dirty="0">
                <a:solidFill>
                  <a:srgbClr val="404040"/>
                </a:solidFill>
                <a:latin typeface="Helvetica" pitchFamily="2" charset="0"/>
              </a:rPr>
              <a:t> Manages mix of geography and virtual events</a:t>
            </a:r>
          </a:p>
          <a:p>
            <a:pPr marL="91440">
              <a:buFont typeface="Wingdings" pitchFamily="2" charset="2"/>
              <a:buChar char="q"/>
            </a:pPr>
            <a:r>
              <a:rPr lang="en-US" sz="1600" dirty="0">
                <a:solidFill>
                  <a:srgbClr val="404040"/>
                </a:solidFill>
                <a:latin typeface="Helvetica" pitchFamily="2" charset="0"/>
              </a:rPr>
              <a:t> Identifies and incorporates new events </a:t>
            </a:r>
          </a:p>
          <a:p>
            <a:pPr marL="91440">
              <a:buFont typeface="Wingdings" pitchFamily="2" charset="2"/>
              <a:buChar char="q"/>
            </a:pPr>
            <a:r>
              <a:rPr lang="en-US" sz="1600" dirty="0">
                <a:solidFill>
                  <a:srgbClr val="404040"/>
                </a:solidFill>
                <a:latin typeface="Helvetica" pitchFamily="2" charset="0"/>
              </a:rPr>
              <a:t> Ensures scheduled events have assigned focal point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4AD7D1A-69F9-0057-B2F8-BCF8BD147153}"/>
              </a:ext>
            </a:extLst>
          </p:cNvPr>
          <p:cNvSpPr txBox="1"/>
          <p:nvPr/>
        </p:nvSpPr>
        <p:spPr>
          <a:xfrm>
            <a:off x="459033" y="6544018"/>
            <a:ext cx="19159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Helvetica" pitchFamily="2" charset="0"/>
              </a:rPr>
              <a:t>* </a:t>
            </a:r>
            <a:r>
              <a:rPr lang="en-US" sz="1200">
                <a:latin typeface="Helvetica" pitchFamily="2" charset="0"/>
              </a:rPr>
              <a:t>Managed by Committee</a:t>
            </a:r>
            <a:endParaRPr lang="en-US" sz="1200" dirty="0">
              <a:latin typeface="Helvetica" pitchFamily="2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49ADFD3-A416-E923-3674-B7757B6D2D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438" y="148935"/>
            <a:ext cx="3073000" cy="69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754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81AED4B-B6E3-277E-0963-D553F85C712A}"/>
              </a:ext>
            </a:extLst>
          </p:cNvPr>
          <p:cNvSpPr/>
          <p:nvPr/>
        </p:nvSpPr>
        <p:spPr>
          <a:xfrm>
            <a:off x="4403073" y="143218"/>
            <a:ext cx="2820319" cy="528809"/>
          </a:xfrm>
          <a:prstGeom prst="roundRect">
            <a:avLst/>
          </a:prstGeom>
          <a:solidFill>
            <a:srgbClr val="003C8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Helvetica" pitchFamily="2" charset="0"/>
              </a:rPr>
              <a:t>President/</a:t>
            </a:r>
            <a:r>
              <a:rPr lang="en-US" dirty="0" err="1">
                <a:latin typeface="Helvetica" pitchFamily="2" charset="0"/>
              </a:rPr>
              <a:t>CoB</a:t>
            </a:r>
            <a:r>
              <a:rPr lang="en-US" dirty="0">
                <a:latin typeface="Helvetica" pitchFamily="2" charset="0"/>
              </a:rPr>
              <a:t> (LC)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9A6CE30E-EAEE-24C4-34A1-F99398185673}"/>
              </a:ext>
            </a:extLst>
          </p:cNvPr>
          <p:cNvSpPr/>
          <p:nvPr/>
        </p:nvSpPr>
        <p:spPr>
          <a:xfrm>
            <a:off x="526973" y="1319880"/>
            <a:ext cx="2820319" cy="528809"/>
          </a:xfrm>
          <a:prstGeom prst="roundRect">
            <a:avLst/>
          </a:prstGeom>
          <a:solidFill>
            <a:srgbClr val="003C8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Helvetica" pitchFamily="2" charset="0"/>
              </a:rPr>
              <a:t>VP – Membership (RP)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D640401F-DF66-421F-6D3A-91FC197F3A1C}"/>
              </a:ext>
            </a:extLst>
          </p:cNvPr>
          <p:cNvSpPr/>
          <p:nvPr/>
        </p:nvSpPr>
        <p:spPr>
          <a:xfrm>
            <a:off x="8062511" y="1343443"/>
            <a:ext cx="2820319" cy="528809"/>
          </a:xfrm>
          <a:prstGeom prst="roundRect">
            <a:avLst/>
          </a:prstGeom>
          <a:solidFill>
            <a:srgbClr val="003C8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Helvetica" pitchFamily="2" charset="0"/>
              </a:rPr>
              <a:t>VP – Volunteer (MA)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C105EEA3-B4B1-4392-E6A1-EF659B180C04}"/>
              </a:ext>
            </a:extLst>
          </p:cNvPr>
          <p:cNvSpPr/>
          <p:nvPr/>
        </p:nvSpPr>
        <p:spPr>
          <a:xfrm>
            <a:off x="4403074" y="1330743"/>
            <a:ext cx="2820319" cy="528809"/>
          </a:xfrm>
          <a:prstGeom prst="roundRect">
            <a:avLst/>
          </a:prstGeom>
          <a:solidFill>
            <a:srgbClr val="003C8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Helvetica" pitchFamily="2" charset="0"/>
              </a:rPr>
              <a:t>VP – Events (BS)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AB8FA3-0B3C-194E-71A4-68B9F4968B0A}"/>
              </a:ext>
            </a:extLst>
          </p:cNvPr>
          <p:cNvSpPr txBox="1"/>
          <p:nvPr/>
        </p:nvSpPr>
        <p:spPr>
          <a:xfrm>
            <a:off x="286438" y="1924690"/>
            <a:ext cx="348132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">
              <a:buFont typeface="Wingdings" pitchFamily="2" charset="2"/>
              <a:buChar char="q"/>
            </a:pPr>
            <a:r>
              <a:rPr lang="en-US" sz="1600" dirty="0">
                <a:solidFill>
                  <a:srgbClr val="404040"/>
                </a:solidFill>
                <a:latin typeface="Helvetica" pitchFamily="2" charset="0"/>
              </a:rPr>
              <a:t> Member database &amp; renewals </a:t>
            </a:r>
          </a:p>
          <a:p>
            <a:pPr marL="548640" lvl="1">
              <a:buFont typeface="Wingdings" pitchFamily="2" charset="2"/>
              <a:buChar char="q"/>
            </a:pPr>
            <a:r>
              <a:rPr lang="en-US" sz="1600" dirty="0">
                <a:solidFill>
                  <a:srgbClr val="404040"/>
                </a:solidFill>
                <a:latin typeface="Helvetica" pitchFamily="2" charset="0"/>
              </a:rPr>
              <a:t>Event-check reports</a:t>
            </a:r>
          </a:p>
          <a:p>
            <a:pPr marL="91440">
              <a:buFont typeface="Wingdings" pitchFamily="2" charset="2"/>
              <a:buChar char="q"/>
            </a:pPr>
            <a:r>
              <a:rPr lang="en-US" sz="1600" dirty="0">
                <a:solidFill>
                  <a:srgbClr val="404040"/>
                </a:solidFill>
                <a:latin typeface="Helvetica" pitchFamily="2" charset="0"/>
              </a:rPr>
              <a:t> Retirement seminars (GB)</a:t>
            </a:r>
          </a:p>
          <a:p>
            <a:pPr marL="91440">
              <a:buFont typeface="Wingdings" pitchFamily="2" charset="2"/>
              <a:buChar char="q"/>
            </a:pPr>
            <a:r>
              <a:rPr lang="en-US" sz="1600" dirty="0">
                <a:solidFill>
                  <a:srgbClr val="404040"/>
                </a:solidFill>
                <a:latin typeface="Helvetica" pitchFamily="2" charset="0"/>
              </a:rPr>
              <a:t> Shell Oil HR partnership (GB)</a:t>
            </a:r>
          </a:p>
          <a:p>
            <a:pPr marL="91440">
              <a:buFont typeface="Wingdings" pitchFamily="2" charset="2"/>
              <a:buChar char="q"/>
            </a:pPr>
            <a:r>
              <a:rPr lang="en-US" sz="1600" dirty="0">
                <a:solidFill>
                  <a:srgbClr val="404040"/>
                </a:solidFill>
                <a:latin typeface="Helvetica" pitchFamily="2" charset="0"/>
              </a:rPr>
              <a:t> Member Communications</a:t>
            </a:r>
          </a:p>
          <a:p>
            <a:pPr marL="91440">
              <a:buFont typeface="Wingdings" pitchFamily="2" charset="2"/>
              <a:buChar char="q"/>
            </a:pPr>
            <a:r>
              <a:rPr lang="en-US" sz="1600" dirty="0">
                <a:solidFill>
                  <a:srgbClr val="404040"/>
                </a:solidFill>
                <a:latin typeface="Helvetica" pitchFamily="2" charset="0"/>
              </a:rPr>
              <a:t>Annual Renewal</a:t>
            </a:r>
          </a:p>
          <a:p>
            <a:pPr marL="91440">
              <a:buFont typeface="Wingdings" pitchFamily="2" charset="2"/>
              <a:buChar char="q"/>
            </a:pPr>
            <a:r>
              <a:rPr lang="en-US" sz="1600" dirty="0">
                <a:solidFill>
                  <a:srgbClr val="404040"/>
                </a:solidFill>
                <a:latin typeface="Helvetica" pitchFamily="2" charset="0"/>
              </a:rPr>
              <a:t> GoDaddy</a:t>
            </a:r>
          </a:p>
          <a:p>
            <a:pPr marL="91440">
              <a:buFont typeface="Wingdings" pitchFamily="2" charset="2"/>
              <a:buChar char="q"/>
            </a:pPr>
            <a:r>
              <a:rPr lang="en-US" sz="1600" dirty="0">
                <a:solidFill>
                  <a:srgbClr val="404040"/>
                </a:solidFill>
                <a:latin typeface="Helvetica" pitchFamily="2" charset="0"/>
              </a:rPr>
              <a:t>Jazz Fest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F34CE2F-D6FC-C9E3-B682-8EA51448BEA1}"/>
              </a:ext>
            </a:extLst>
          </p:cNvPr>
          <p:cNvSpPr txBox="1"/>
          <p:nvPr/>
        </p:nvSpPr>
        <p:spPr>
          <a:xfrm>
            <a:off x="4130634" y="1973807"/>
            <a:ext cx="3306896" cy="4770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">
              <a:buFont typeface="Wingdings" pitchFamily="2" charset="2"/>
              <a:buChar char="q"/>
            </a:pP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>
                <a:solidFill>
                  <a:srgbClr val="404040"/>
                </a:solidFill>
                <a:latin typeface="Helvetica" pitchFamily="2" charset="0"/>
              </a:rPr>
              <a:t>Theater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>
                <a:solidFill>
                  <a:srgbClr val="DD1D21"/>
                </a:solidFill>
                <a:latin typeface="Helvetica" pitchFamily="2" charset="0"/>
              </a:rPr>
              <a:t>(MF)</a:t>
            </a:r>
            <a:r>
              <a:rPr lang="en-US" sz="1600" dirty="0">
                <a:solidFill>
                  <a:srgbClr val="FF0000"/>
                </a:solidFill>
                <a:latin typeface="Helvetica" pitchFamily="2" charset="0"/>
              </a:rPr>
              <a:t> </a:t>
            </a:r>
          </a:p>
          <a:p>
            <a:pPr marL="91440">
              <a:buFont typeface="Wingdings" pitchFamily="2" charset="2"/>
              <a:buChar char="q"/>
            </a:pP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>
                <a:solidFill>
                  <a:srgbClr val="404040"/>
                </a:solidFill>
                <a:latin typeface="Helvetica" pitchFamily="2" charset="0"/>
              </a:rPr>
              <a:t>Sports</a:t>
            </a:r>
          </a:p>
          <a:p>
            <a:pPr marL="548640" lvl="1">
              <a:buFont typeface="Wingdings" pitchFamily="2" charset="2"/>
              <a:buChar char="q"/>
            </a:pPr>
            <a:r>
              <a:rPr lang="en-US" sz="1600" dirty="0">
                <a:solidFill>
                  <a:srgbClr val="404040"/>
                </a:solidFill>
                <a:latin typeface="Helvetica" pitchFamily="2" charset="0"/>
              </a:rPr>
              <a:t>Astros </a:t>
            </a:r>
            <a:r>
              <a:rPr lang="en-US" sz="1600" dirty="0">
                <a:solidFill>
                  <a:srgbClr val="DD1D21"/>
                </a:solidFill>
                <a:latin typeface="Helvetica" pitchFamily="2" charset="0"/>
              </a:rPr>
              <a:t>(BS)</a:t>
            </a:r>
          </a:p>
          <a:p>
            <a:pPr marL="548640" lvl="1">
              <a:buFont typeface="Wingdings" pitchFamily="2" charset="2"/>
              <a:buChar char="q"/>
            </a:pPr>
            <a:r>
              <a:rPr lang="en-US" sz="1600" dirty="0">
                <a:solidFill>
                  <a:srgbClr val="000000"/>
                </a:solidFill>
                <a:latin typeface="Helvetica" pitchFamily="2" charset="0"/>
              </a:rPr>
              <a:t>Texans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>
                <a:solidFill>
                  <a:srgbClr val="DD1D21"/>
                </a:solidFill>
                <a:latin typeface="Helvetica" pitchFamily="2" charset="0"/>
              </a:rPr>
              <a:t>(LC)</a:t>
            </a:r>
          </a:p>
          <a:p>
            <a:pPr marL="548640" lvl="1">
              <a:buFont typeface="Wingdings" pitchFamily="2" charset="2"/>
              <a:buChar char="q"/>
            </a:pP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>
                <a:solidFill>
                  <a:srgbClr val="000000"/>
                </a:solidFill>
                <a:latin typeface="Helvetica" pitchFamily="2" charset="0"/>
              </a:rPr>
              <a:t>Soccer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>
                <a:solidFill>
                  <a:srgbClr val="DD1D21"/>
                </a:solidFill>
                <a:latin typeface="Helvetica" pitchFamily="2" charset="0"/>
              </a:rPr>
              <a:t>(LC)</a:t>
            </a:r>
          </a:p>
          <a:p>
            <a:pPr marL="548640" lvl="1">
              <a:buFont typeface="Wingdings" pitchFamily="2" charset="2"/>
              <a:buChar char="q"/>
            </a:pPr>
            <a:r>
              <a:rPr lang="en-US" sz="1600" dirty="0">
                <a:solidFill>
                  <a:srgbClr val="000000"/>
                </a:solidFill>
                <a:latin typeface="Helvetica" pitchFamily="2" charset="0"/>
              </a:rPr>
              <a:t>Space Cowboys </a:t>
            </a:r>
            <a:r>
              <a:rPr lang="en-US" sz="1600" dirty="0">
                <a:solidFill>
                  <a:srgbClr val="DD1D21"/>
                </a:solidFill>
                <a:latin typeface="Helvetica" pitchFamily="2" charset="0"/>
              </a:rPr>
              <a:t>(RP)</a:t>
            </a:r>
          </a:p>
          <a:p>
            <a:pPr marL="91440">
              <a:buFont typeface="Wingdings" pitchFamily="2" charset="2"/>
              <a:buChar char="q"/>
            </a:pPr>
            <a:r>
              <a:rPr lang="en-US" sz="1600" dirty="0">
                <a:latin typeface="Helvetica" pitchFamily="2" charset="0"/>
              </a:rPr>
              <a:t> Educational</a:t>
            </a:r>
          </a:p>
          <a:p>
            <a:pPr marL="548640" lvl="1">
              <a:buFont typeface="Wingdings" pitchFamily="2" charset="2"/>
              <a:buChar char="q"/>
            </a:pPr>
            <a:r>
              <a:rPr lang="en-US" sz="1600" dirty="0">
                <a:solidFill>
                  <a:srgbClr val="000000"/>
                </a:solidFill>
                <a:latin typeface="Helvetica" pitchFamily="2" charset="0"/>
              </a:rPr>
              <a:t>Seminars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>
                <a:solidFill>
                  <a:srgbClr val="DD1D21"/>
                </a:solidFill>
                <a:latin typeface="Helvetica" pitchFamily="2" charset="0"/>
              </a:rPr>
              <a:t>(BS)</a:t>
            </a:r>
          </a:p>
          <a:p>
            <a:pPr marL="548640" lvl="1">
              <a:buFont typeface="Wingdings" pitchFamily="2" charset="2"/>
              <a:buChar char="q"/>
            </a:pPr>
            <a:r>
              <a:rPr lang="en-US" sz="1600" dirty="0">
                <a:solidFill>
                  <a:srgbClr val="000000"/>
                </a:solidFill>
                <a:latin typeface="Helvetica" pitchFamily="2" charset="0"/>
              </a:rPr>
              <a:t>Museums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>
                <a:solidFill>
                  <a:srgbClr val="DD1D21"/>
                </a:solidFill>
                <a:latin typeface="Helvetica" pitchFamily="2" charset="0"/>
              </a:rPr>
              <a:t>(BS)</a:t>
            </a:r>
          </a:p>
          <a:p>
            <a:pPr marL="548640" lvl="1">
              <a:buFont typeface="Wingdings" pitchFamily="2" charset="2"/>
              <a:buChar char="q"/>
            </a:pPr>
            <a:r>
              <a:rPr lang="en-US" sz="1600" dirty="0">
                <a:solidFill>
                  <a:srgbClr val="000000"/>
                </a:solidFill>
                <a:latin typeface="Helvetica" pitchFamily="2" charset="0"/>
              </a:rPr>
              <a:t>Tours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>
                <a:solidFill>
                  <a:srgbClr val="DD1D21"/>
                </a:solidFill>
                <a:latin typeface="Helvetica" pitchFamily="2" charset="0"/>
              </a:rPr>
              <a:t>(VB)</a:t>
            </a:r>
          </a:p>
          <a:p>
            <a:pPr marL="91440">
              <a:buFont typeface="Wingdings" pitchFamily="2" charset="2"/>
              <a:buChar char="q"/>
            </a:pP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>
                <a:solidFill>
                  <a:srgbClr val="000000"/>
                </a:solidFill>
                <a:latin typeface="Helvetica" pitchFamily="2" charset="0"/>
              </a:rPr>
              <a:t>Luncheons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>
                <a:solidFill>
                  <a:srgbClr val="DD1D21"/>
                </a:solidFill>
                <a:latin typeface="Helvetica" pitchFamily="2" charset="0"/>
              </a:rPr>
              <a:t>(BS, CY)</a:t>
            </a:r>
          </a:p>
          <a:p>
            <a:pPr marL="91440">
              <a:buFont typeface="Wingdings" pitchFamily="2" charset="2"/>
              <a:buChar char="q"/>
            </a:pPr>
            <a:r>
              <a:rPr lang="en-US" sz="1600" dirty="0">
                <a:solidFill>
                  <a:srgbClr val="404040"/>
                </a:solidFill>
                <a:latin typeface="Helvetica" pitchFamily="2" charset="0"/>
              </a:rPr>
              <a:t>Food</a:t>
            </a:r>
            <a:r>
              <a:rPr lang="en-US" sz="1600" dirty="0">
                <a:latin typeface="Helvetica" pitchFamily="2" charset="0"/>
              </a:rPr>
              <a:t> &amp; Wine </a:t>
            </a:r>
            <a:r>
              <a:rPr lang="en-US" sz="1600" dirty="0">
                <a:solidFill>
                  <a:srgbClr val="DD1D21"/>
                </a:solidFill>
                <a:latin typeface="Helvetica" pitchFamily="2" charset="0"/>
              </a:rPr>
              <a:t>(SP)</a:t>
            </a:r>
          </a:p>
          <a:p>
            <a:pPr marL="548640" lvl="1">
              <a:buFont typeface="Wingdings" pitchFamily="2" charset="2"/>
              <a:buChar char="q"/>
            </a:pPr>
            <a:r>
              <a:rPr lang="en-US" sz="1600" dirty="0">
                <a:latin typeface="Helvetica" pitchFamily="2" charset="0"/>
              </a:rPr>
              <a:t>Central Market </a:t>
            </a:r>
            <a:r>
              <a:rPr lang="en-US" sz="1600" dirty="0">
                <a:solidFill>
                  <a:srgbClr val="DD1D21"/>
                </a:solidFill>
                <a:latin typeface="Helvetica" pitchFamily="2" charset="0"/>
              </a:rPr>
              <a:t>(SP)</a:t>
            </a:r>
          </a:p>
          <a:p>
            <a:pPr marL="548640" lvl="1">
              <a:buFont typeface="Wingdings" pitchFamily="2" charset="2"/>
              <a:buChar char="q"/>
            </a:pPr>
            <a:r>
              <a:rPr lang="en-US" sz="1600" dirty="0">
                <a:latin typeface="Helvetica" pitchFamily="2" charset="0"/>
              </a:rPr>
              <a:t>Rainbow Lodge </a:t>
            </a:r>
            <a:r>
              <a:rPr lang="en-US" sz="1600" dirty="0">
                <a:solidFill>
                  <a:srgbClr val="DD1D21"/>
                </a:solidFill>
                <a:latin typeface="Helvetica" pitchFamily="2" charset="0"/>
              </a:rPr>
              <a:t>(SP)</a:t>
            </a:r>
          </a:p>
          <a:p>
            <a:pPr marL="548640" lvl="1">
              <a:buFont typeface="Wingdings" pitchFamily="2" charset="2"/>
              <a:buChar char="q"/>
            </a:pPr>
            <a:r>
              <a:rPr lang="en-US" sz="1600" dirty="0">
                <a:latin typeface="Helvetica" pitchFamily="2" charset="0"/>
              </a:rPr>
              <a:t>Total Wine </a:t>
            </a:r>
            <a:r>
              <a:rPr lang="en-US" sz="1600" dirty="0">
                <a:solidFill>
                  <a:srgbClr val="DD1D21"/>
                </a:solidFill>
                <a:latin typeface="Helvetica" pitchFamily="2" charset="0"/>
              </a:rPr>
              <a:t>(SP, SS)</a:t>
            </a:r>
          </a:p>
          <a:p>
            <a:pPr marL="548640" lvl="1">
              <a:buFont typeface="Wingdings" pitchFamily="2" charset="2"/>
              <a:buChar char="q"/>
            </a:pPr>
            <a:r>
              <a:rPr lang="en-US" sz="1600" dirty="0">
                <a:latin typeface="Helvetica" pitchFamily="2" charset="0"/>
              </a:rPr>
              <a:t>Sean Pours Magic </a:t>
            </a:r>
            <a:r>
              <a:rPr lang="en-US" sz="1600" dirty="0">
                <a:solidFill>
                  <a:srgbClr val="DD1D21"/>
                </a:solidFill>
                <a:latin typeface="Helvetica" pitchFamily="2" charset="0"/>
              </a:rPr>
              <a:t>(LC)</a:t>
            </a:r>
            <a:endParaRPr lang="en-US" sz="1600" dirty="0">
              <a:solidFill>
                <a:srgbClr val="FF0000"/>
              </a:solidFill>
              <a:latin typeface="Helvetica" pitchFamily="2" charset="0"/>
            </a:endParaRPr>
          </a:p>
          <a:p>
            <a:pPr marL="91440">
              <a:buFont typeface="Wingdings" pitchFamily="2" charset="2"/>
              <a:buChar char="q"/>
            </a:pPr>
            <a:r>
              <a:rPr lang="en-US" sz="1600" dirty="0">
                <a:latin typeface="Helvetica" pitchFamily="2" charset="0"/>
              </a:rPr>
              <a:t>Golf </a:t>
            </a:r>
            <a:r>
              <a:rPr lang="en-US" sz="1600" dirty="0">
                <a:solidFill>
                  <a:srgbClr val="DD1D21"/>
                </a:solidFill>
                <a:latin typeface="Helvetica" pitchFamily="2" charset="0"/>
              </a:rPr>
              <a:t>(JB, LD, MA, SP)</a:t>
            </a:r>
          </a:p>
          <a:p>
            <a:pPr marL="548640" lvl="1">
              <a:buFont typeface="Wingdings" pitchFamily="2" charset="2"/>
              <a:buChar char="q"/>
            </a:pPr>
            <a:r>
              <a:rPr lang="en-US" sz="1600" dirty="0">
                <a:latin typeface="Helvetica" pitchFamily="2" charset="0"/>
              </a:rPr>
              <a:t>Tournaments</a:t>
            </a:r>
          </a:p>
          <a:p>
            <a:pPr marL="548640" lvl="1">
              <a:buFont typeface="Wingdings" pitchFamily="2" charset="2"/>
              <a:buChar char="q"/>
            </a:pPr>
            <a:r>
              <a:rPr lang="en-US" sz="1600" dirty="0">
                <a:latin typeface="Helvetica" pitchFamily="2" charset="0"/>
              </a:rPr>
              <a:t>Houston Open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3FE492B-E326-0795-7A10-FD8C6E5A12FE}"/>
              </a:ext>
            </a:extLst>
          </p:cNvPr>
          <p:cNvSpPr txBox="1"/>
          <p:nvPr/>
        </p:nvSpPr>
        <p:spPr>
          <a:xfrm>
            <a:off x="7792595" y="1920405"/>
            <a:ext cx="348132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">
              <a:buFont typeface="Wingdings" pitchFamily="2" charset="2"/>
              <a:buChar char="q"/>
            </a:pPr>
            <a:r>
              <a:rPr lang="en-US" sz="1600" dirty="0">
                <a:latin typeface="Helvetica" pitchFamily="2" charset="0"/>
              </a:rPr>
              <a:t> Shell Oil (EA) partnership</a:t>
            </a:r>
          </a:p>
          <a:p>
            <a:pPr marL="91440">
              <a:buFont typeface="Wingdings" pitchFamily="2" charset="2"/>
              <a:buChar char="q"/>
            </a:pPr>
            <a:r>
              <a:rPr lang="en-US" sz="1600" dirty="0">
                <a:latin typeface="Helvetica" pitchFamily="2" charset="0"/>
              </a:rPr>
              <a:t> Shell Events</a:t>
            </a:r>
          </a:p>
          <a:p>
            <a:pPr marL="91440">
              <a:buFont typeface="Wingdings" pitchFamily="2" charset="2"/>
              <a:buChar char="q"/>
            </a:pPr>
            <a:r>
              <a:rPr lang="en-US" sz="1600" dirty="0">
                <a:latin typeface="Helvetica" pitchFamily="2" charset="0"/>
              </a:rPr>
              <a:t> Shell HERO</a:t>
            </a:r>
          </a:p>
          <a:p>
            <a:pPr marL="91440">
              <a:buFont typeface="Wingdings" pitchFamily="2" charset="2"/>
              <a:buChar char="q"/>
            </a:pPr>
            <a:r>
              <a:rPr lang="en-US" sz="1600" dirty="0">
                <a:latin typeface="Helvetica" pitchFamily="2" charset="0"/>
              </a:rPr>
              <a:t> SAAGH initiatives	</a:t>
            </a:r>
          </a:p>
          <a:p>
            <a:pPr marL="548640" lvl="1">
              <a:buFont typeface="Wingdings" pitchFamily="2" charset="2"/>
              <a:buChar char="q"/>
            </a:pPr>
            <a:r>
              <a:rPr lang="en-US" sz="1600" dirty="0">
                <a:latin typeface="Helvetica" pitchFamily="2" charset="0"/>
              </a:rPr>
              <a:t>Food Bank</a:t>
            </a:r>
          </a:p>
          <a:p>
            <a:pPr marL="91440">
              <a:buFont typeface="Wingdings" pitchFamily="2" charset="2"/>
              <a:buChar char="q"/>
            </a:pPr>
            <a:r>
              <a:rPr lang="en-US" sz="1600" dirty="0">
                <a:latin typeface="Helvetica" pitchFamily="2" charset="0"/>
              </a:rPr>
              <a:t> United Way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FFA2C67-F16C-1CCA-0716-FB91109A15C3}"/>
              </a:ext>
            </a:extLst>
          </p:cNvPr>
          <p:cNvSpPr txBox="1"/>
          <p:nvPr/>
        </p:nvSpPr>
        <p:spPr>
          <a:xfrm>
            <a:off x="7792595" y="4096244"/>
            <a:ext cx="4155196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">
              <a:buFont typeface="Wingdings" pitchFamily="2" charset="2"/>
              <a:buChar char="q"/>
            </a:pPr>
            <a:r>
              <a:rPr lang="en-US" sz="1600" dirty="0">
                <a:latin typeface="Helvetica" pitchFamily="2" charset="0"/>
              </a:rPr>
              <a:t> Website maintenance </a:t>
            </a:r>
            <a:r>
              <a:rPr lang="en-US" sz="1400" dirty="0">
                <a:solidFill>
                  <a:srgbClr val="DD1D21"/>
                </a:solidFill>
                <a:latin typeface="Helvetica" pitchFamily="2" charset="0"/>
              </a:rPr>
              <a:t>(SS, RS, LC)</a:t>
            </a:r>
            <a:endParaRPr lang="en-US" sz="1600" dirty="0">
              <a:solidFill>
                <a:srgbClr val="DD1D21"/>
              </a:solidFill>
              <a:latin typeface="Helvetica" pitchFamily="2" charset="0"/>
            </a:endParaRPr>
          </a:p>
          <a:p>
            <a:pPr marL="91440">
              <a:buFont typeface="Wingdings" pitchFamily="2" charset="2"/>
              <a:buChar char="q"/>
            </a:pPr>
            <a:r>
              <a:rPr lang="en-US" sz="1600" dirty="0">
                <a:latin typeface="Helvetica" pitchFamily="2" charset="0"/>
              </a:rPr>
              <a:t> Events Management </a:t>
            </a:r>
            <a:r>
              <a:rPr lang="en-US" sz="1400" dirty="0">
                <a:solidFill>
                  <a:srgbClr val="DD1D21"/>
                </a:solidFill>
                <a:latin typeface="Helvetica" pitchFamily="2" charset="0"/>
              </a:rPr>
              <a:t>(SS, RS, LC)</a:t>
            </a:r>
            <a:endParaRPr lang="en-US" sz="1600" dirty="0">
              <a:solidFill>
                <a:srgbClr val="DD1D21"/>
              </a:solidFill>
              <a:latin typeface="Helvetica" pitchFamily="2" charset="0"/>
            </a:endParaRPr>
          </a:p>
          <a:p>
            <a:pPr marL="548640" lvl="1">
              <a:buFont typeface="Wingdings" pitchFamily="2" charset="2"/>
              <a:buChar char="q"/>
            </a:pPr>
            <a:r>
              <a:rPr lang="en-US" sz="1600" dirty="0">
                <a:latin typeface="Helvetica" pitchFamily="2" charset="0"/>
              </a:rPr>
              <a:t>GoDaddy campaigns</a:t>
            </a:r>
          </a:p>
          <a:p>
            <a:pPr marL="548640" lvl="1">
              <a:buFont typeface="Wingdings" pitchFamily="2" charset="2"/>
              <a:buChar char="q"/>
            </a:pPr>
            <a:r>
              <a:rPr lang="en-US" sz="1600" dirty="0">
                <a:latin typeface="Helvetica" pitchFamily="2" charset="0"/>
              </a:rPr>
              <a:t>PayPal set-up, Inventory Management, Funds reporting</a:t>
            </a:r>
          </a:p>
          <a:p>
            <a:pPr marL="91440">
              <a:buFont typeface="Wingdings" pitchFamily="2" charset="2"/>
              <a:buChar char="q"/>
            </a:pPr>
            <a:r>
              <a:rPr lang="en-US" sz="1600" dirty="0">
                <a:latin typeface="Helvetica" pitchFamily="2" charset="0"/>
              </a:rPr>
              <a:t>Newsletter </a:t>
            </a:r>
            <a:r>
              <a:rPr lang="en-US" sz="1400" dirty="0">
                <a:solidFill>
                  <a:srgbClr val="DD1D21"/>
                </a:solidFill>
                <a:latin typeface="Helvetica" pitchFamily="2" charset="0"/>
              </a:rPr>
              <a:t>(BS)</a:t>
            </a:r>
            <a:endParaRPr lang="en-US" sz="1600" dirty="0">
              <a:solidFill>
                <a:srgbClr val="DD1D21"/>
              </a:solidFill>
              <a:latin typeface="Helvetica" pitchFamily="2" charset="0"/>
            </a:endParaRPr>
          </a:p>
          <a:p>
            <a:pPr marL="91440">
              <a:buFont typeface="Wingdings" pitchFamily="2" charset="2"/>
              <a:buChar char="q"/>
            </a:pPr>
            <a:r>
              <a:rPr lang="en-US" sz="1600" dirty="0">
                <a:latin typeface="Helvetica" pitchFamily="2" charset="0"/>
              </a:rPr>
              <a:t>Social Media – Facebook </a:t>
            </a:r>
            <a:r>
              <a:rPr lang="en-US" sz="1400" dirty="0">
                <a:solidFill>
                  <a:srgbClr val="DD1D21"/>
                </a:solidFill>
                <a:latin typeface="Helvetica" pitchFamily="2" charset="0"/>
              </a:rPr>
              <a:t>(JB)</a:t>
            </a:r>
            <a:endParaRPr lang="en-US" sz="1600" dirty="0">
              <a:solidFill>
                <a:srgbClr val="DD1D21"/>
              </a:solidFill>
              <a:latin typeface="Helvetica" pitchFamily="2" charset="0"/>
            </a:endParaRPr>
          </a:p>
          <a:p>
            <a:pPr marL="91440">
              <a:buFont typeface="Wingdings" pitchFamily="2" charset="2"/>
              <a:buChar char="q"/>
            </a:pPr>
            <a:r>
              <a:rPr lang="en-US" sz="1600" dirty="0">
                <a:latin typeface="Helvetica" pitchFamily="2" charset="0"/>
              </a:rPr>
              <a:t>Working Advantage </a:t>
            </a:r>
            <a:r>
              <a:rPr lang="en-US" sz="1400" dirty="0">
                <a:solidFill>
                  <a:srgbClr val="DD1D21"/>
                </a:solidFill>
                <a:latin typeface="Helvetica" pitchFamily="2" charset="0"/>
              </a:rPr>
              <a:t>(LC)</a:t>
            </a:r>
            <a:endParaRPr lang="en-US" sz="1600" dirty="0">
              <a:solidFill>
                <a:srgbClr val="DD1D21"/>
              </a:solidFill>
              <a:latin typeface="Helvetica" pitchFamily="2" charset="0"/>
            </a:endParaRPr>
          </a:p>
          <a:p>
            <a:pPr marL="548640" lvl="1">
              <a:buFont typeface="Wingdings" pitchFamily="2" charset="2"/>
              <a:buChar char="q"/>
            </a:pPr>
            <a:r>
              <a:rPr lang="en-US" sz="1600" dirty="0">
                <a:latin typeface="Helvetica" pitchFamily="2" charset="0"/>
              </a:rPr>
              <a:t>Launch/Member Drive</a:t>
            </a:r>
          </a:p>
          <a:p>
            <a:pPr marL="548640" lvl="1">
              <a:buFont typeface="Wingdings" pitchFamily="2" charset="2"/>
              <a:buChar char="q"/>
            </a:pPr>
            <a:r>
              <a:rPr lang="en-US" sz="1600" dirty="0">
                <a:latin typeface="Helvetica" pitchFamily="2" charset="0"/>
              </a:rPr>
              <a:t>Account management</a:t>
            </a:r>
          </a:p>
          <a:p>
            <a:pPr marL="548640" lvl="1">
              <a:buFont typeface="Wingdings" pitchFamily="2" charset="2"/>
              <a:buChar char="q"/>
            </a:pPr>
            <a:r>
              <a:rPr lang="en-US" sz="1600" dirty="0">
                <a:latin typeface="Helvetica" pitchFamily="2" charset="0"/>
              </a:rPr>
              <a:t>Analytics</a:t>
            </a: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75C305A6-0880-17AB-B587-5EBB8158FF2D}"/>
              </a:ext>
            </a:extLst>
          </p:cNvPr>
          <p:cNvSpPr/>
          <p:nvPr/>
        </p:nvSpPr>
        <p:spPr>
          <a:xfrm>
            <a:off x="526973" y="4117816"/>
            <a:ext cx="2820319" cy="528809"/>
          </a:xfrm>
          <a:prstGeom prst="roundRect">
            <a:avLst/>
          </a:prstGeom>
          <a:solidFill>
            <a:srgbClr val="003C8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Helvetica" pitchFamily="2" charset="0"/>
              </a:rPr>
              <a:t>Treasurer (JC)</a:t>
            </a:r>
          </a:p>
          <a:p>
            <a:pPr algn="ctr"/>
            <a:r>
              <a:rPr lang="en-US" dirty="0">
                <a:latin typeface="Helvetica" pitchFamily="2" charset="0"/>
              </a:rPr>
              <a:t>Asst. Treasurer (CG)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88473C5-8515-3F84-1B6E-0BB108B36C19}"/>
              </a:ext>
            </a:extLst>
          </p:cNvPr>
          <p:cNvSpPr txBox="1"/>
          <p:nvPr/>
        </p:nvSpPr>
        <p:spPr>
          <a:xfrm>
            <a:off x="286437" y="4717669"/>
            <a:ext cx="3481329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">
              <a:buFont typeface="Wingdings" pitchFamily="2" charset="2"/>
              <a:buChar char="q"/>
            </a:pP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>
                <a:solidFill>
                  <a:srgbClr val="404040"/>
                </a:solidFill>
                <a:latin typeface="Helvetica" pitchFamily="2" charset="0"/>
              </a:rPr>
              <a:t>Cash Flow management</a:t>
            </a:r>
          </a:p>
          <a:p>
            <a:pPr marL="91440">
              <a:buFont typeface="Wingdings" pitchFamily="2" charset="2"/>
              <a:buChar char="q"/>
            </a:pPr>
            <a:r>
              <a:rPr lang="en-US" sz="1600" dirty="0">
                <a:solidFill>
                  <a:srgbClr val="404040"/>
                </a:solidFill>
                <a:latin typeface="Helvetica" pitchFamily="2" charset="0"/>
              </a:rPr>
              <a:t>Monthly Accounting/Reporting</a:t>
            </a:r>
          </a:p>
          <a:p>
            <a:pPr marL="91440">
              <a:buFont typeface="Wingdings" pitchFamily="2" charset="2"/>
              <a:buChar char="q"/>
            </a:pPr>
            <a:r>
              <a:rPr lang="en-US" sz="1600" dirty="0">
                <a:solidFill>
                  <a:srgbClr val="404040"/>
                </a:solidFill>
                <a:latin typeface="Helvetica" pitchFamily="2" charset="0"/>
              </a:rPr>
              <a:t> Wells Fargo account ownership</a:t>
            </a:r>
          </a:p>
          <a:p>
            <a:pPr marL="91440">
              <a:buFont typeface="Wingdings" pitchFamily="2" charset="2"/>
              <a:buChar char="q"/>
            </a:pPr>
            <a:r>
              <a:rPr lang="en-US" sz="1600" dirty="0">
                <a:solidFill>
                  <a:srgbClr val="404040"/>
                </a:solidFill>
                <a:latin typeface="Helvetica" pitchFamily="2" charset="0"/>
              </a:rPr>
              <a:t> Reimbursements</a:t>
            </a:r>
          </a:p>
          <a:p>
            <a:pPr marL="91440">
              <a:buFont typeface="Wingdings" pitchFamily="2" charset="2"/>
              <a:buChar char="q"/>
            </a:pPr>
            <a:r>
              <a:rPr lang="en-US" sz="1600" dirty="0">
                <a:solidFill>
                  <a:srgbClr val="404040"/>
                </a:solidFill>
                <a:latin typeface="Helvetica" pitchFamily="2" charset="0"/>
              </a:rPr>
              <a:t> PayPal transactions</a:t>
            </a:r>
          </a:p>
          <a:p>
            <a:pPr marL="91440">
              <a:buFont typeface="Wingdings" pitchFamily="2" charset="2"/>
              <a:buChar char="q"/>
            </a:pPr>
            <a:r>
              <a:rPr lang="en-US" sz="1600" dirty="0">
                <a:solidFill>
                  <a:srgbClr val="404040"/>
                </a:solidFill>
                <a:latin typeface="Helvetica" pitchFamily="2" charset="0"/>
              </a:rPr>
              <a:t> Refunds, Disputes</a:t>
            </a:r>
          </a:p>
          <a:p>
            <a:pPr marL="91440">
              <a:buFont typeface="Wingdings" pitchFamily="2" charset="2"/>
              <a:buChar char="q"/>
            </a:pPr>
            <a:r>
              <a:rPr lang="en-US" sz="1600" dirty="0">
                <a:solidFill>
                  <a:srgbClr val="404040"/>
                </a:solidFill>
                <a:latin typeface="Helvetica" pitchFamily="2" charset="0"/>
              </a:rPr>
              <a:t>MS-150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C76BB09-C1A1-87D3-1711-049D32938B51}"/>
              </a:ext>
            </a:extLst>
          </p:cNvPr>
          <p:cNvSpPr txBox="1"/>
          <p:nvPr/>
        </p:nvSpPr>
        <p:spPr>
          <a:xfrm>
            <a:off x="9047833" y="221932"/>
            <a:ext cx="2877711" cy="369332"/>
          </a:xfrm>
          <a:prstGeom prst="rect">
            <a:avLst/>
          </a:prstGeom>
          <a:noFill/>
          <a:ln w="57150">
            <a:solidFill>
              <a:srgbClr val="003C88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>
                <a:latin typeface="Helvetica" pitchFamily="2" charset="0"/>
              </a:rPr>
              <a:t>Roles &amp; Responsibilities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A77959EF-E6CB-9E79-F9BB-86DA76BCAF52}"/>
              </a:ext>
            </a:extLst>
          </p:cNvPr>
          <p:cNvSpPr/>
          <p:nvPr/>
        </p:nvSpPr>
        <p:spPr>
          <a:xfrm>
            <a:off x="8145595" y="3510220"/>
            <a:ext cx="2820319" cy="528809"/>
          </a:xfrm>
          <a:prstGeom prst="roundRect">
            <a:avLst/>
          </a:prstGeom>
          <a:solidFill>
            <a:srgbClr val="003C8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Helvetica" pitchFamily="2" charset="0"/>
              </a:rPr>
              <a:t>CIO/Communications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11AAEFD1-F24F-553D-A0C7-17F05168F76A}"/>
              </a:ext>
            </a:extLst>
          </p:cNvPr>
          <p:cNvSpPr/>
          <p:nvPr/>
        </p:nvSpPr>
        <p:spPr>
          <a:xfrm>
            <a:off x="4403073" y="732056"/>
            <a:ext cx="2820319" cy="528809"/>
          </a:xfrm>
          <a:prstGeom prst="roundRect">
            <a:avLst/>
          </a:prstGeom>
          <a:solidFill>
            <a:srgbClr val="003C8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latin typeface="Helvetica" pitchFamily="2" charset="0"/>
              </a:rPr>
              <a:t>EVP/Corp. Secretary (SP)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560275B-23F4-531D-1892-211FD616FC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438" y="148935"/>
            <a:ext cx="3073000" cy="69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9624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1589</TotalTime>
  <Words>462</Words>
  <Application>Microsoft Macintosh PowerPoint</Application>
  <PresentationFormat>Widescreen</PresentationFormat>
  <Paragraphs>106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Aptos</vt:lpstr>
      <vt:lpstr>Aptos Display</vt:lpstr>
      <vt:lpstr>Arial</vt:lpstr>
      <vt:lpstr>Helvetica</vt:lpstr>
      <vt:lpstr>Wingdings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Luis Cosme</dc:creator>
  <cp:lastModifiedBy>Luis Cosme</cp:lastModifiedBy>
  <cp:revision>43</cp:revision>
  <dcterms:created xsi:type="dcterms:W3CDTF">2024-09-22T12:30:57Z</dcterms:created>
  <dcterms:modified xsi:type="dcterms:W3CDTF">2026-07-19T12:27:58Z</dcterms:modified>
</cp:coreProperties>
</file>